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6F9213D-D1F0-4874-AE48-DCA17E1EABB1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7" d="100"/>
          <a:sy n="77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15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24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186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827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0153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62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80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53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924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5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306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14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695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03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7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535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60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00FFF-791F-4081-9758-FAC34A737310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7B1A1-5068-4DE2-8039-A47C0194D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894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4.png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22A805-CC59-4559-BB21-28F6F10A1A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502274-C144-4D43-A152-2ACFF5965B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2041741"/>
            <a:ext cx="8791575" cy="1468221"/>
          </a:xfrm>
          <a:solidFill>
            <a:schemeClr val="bg1">
              <a:alpha val="50000"/>
            </a:schemeClr>
          </a:solidFill>
          <a:ln w="63500" cap="flat"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5G Network: Future of Telecommunication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F6E1E2-5CB2-417D-AC40-A6F0E5509C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5" y="3602038"/>
            <a:ext cx="5002678" cy="1655762"/>
          </a:xfrm>
          <a:solidFill>
            <a:schemeClr val="bg1">
              <a:alpha val="70000"/>
            </a:schemeClr>
          </a:solidFill>
          <a:ln w="63500">
            <a:noFill/>
          </a:ln>
        </p:spPr>
        <p:txBody>
          <a:bodyPr>
            <a:normAutofit fontScale="92500" lnSpcReduction="20000"/>
          </a:bodyPr>
          <a:lstStyle/>
          <a:p>
            <a:r>
              <a:rPr lang="en-US" dirty="0"/>
              <a:t>Reuben Perry</a:t>
            </a:r>
          </a:p>
          <a:p>
            <a:r>
              <a:rPr lang="en-US" dirty="0"/>
              <a:t>ISSC341: Introduction to Networking</a:t>
            </a:r>
          </a:p>
          <a:p>
            <a:r>
              <a:rPr lang="en-US" dirty="0"/>
              <a:t>Dr. Jose Bernier</a:t>
            </a:r>
          </a:p>
          <a:p>
            <a:r>
              <a:rPr lang="en-US" dirty="0"/>
              <a:t>28 January 2018</a:t>
            </a:r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2D17DFD-61EF-4AF9-B456-D1944F2340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545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72"/>
    </mc:Choice>
    <mc:Fallback>
      <p:transition spd="slow" advTm="22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5B0B01-561C-4738-A71D-CAD1688194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Companies Involved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</p:spPr>
        <p:txBody>
          <a:bodyPr>
            <a:normAutofit fontScale="85000" lnSpcReduction="20000"/>
          </a:bodyPr>
          <a:lstStyle/>
          <a:p>
            <a:r>
              <a:rPr lang="en-US" dirty="0"/>
              <a:t>Many phone companies claim to be the first to deploy 5G</a:t>
            </a:r>
          </a:p>
          <a:p>
            <a:r>
              <a:rPr lang="en-US" dirty="0"/>
              <a:t>Verizon expects to implement home 5G this year</a:t>
            </a:r>
          </a:p>
          <a:p>
            <a:r>
              <a:rPr lang="en-US" dirty="0"/>
              <a:t>T-Mobile wants to implement 5G on lower frequencies</a:t>
            </a:r>
          </a:p>
          <a:p>
            <a:r>
              <a:rPr lang="en-US" dirty="0"/>
              <a:t>Other notable companies</a:t>
            </a:r>
          </a:p>
          <a:p>
            <a:pPr lvl="1"/>
            <a:r>
              <a:rPr lang="en-US" dirty="0"/>
              <a:t>Qualcomm</a:t>
            </a:r>
          </a:p>
          <a:p>
            <a:pPr lvl="1"/>
            <a:r>
              <a:rPr lang="en-US" dirty="0"/>
              <a:t>Ericsson</a:t>
            </a:r>
          </a:p>
          <a:p>
            <a:pPr lvl="1"/>
            <a:r>
              <a:rPr lang="en-US" dirty="0"/>
              <a:t>Intel</a:t>
            </a:r>
          </a:p>
          <a:p>
            <a:pPr lvl="2"/>
            <a:r>
              <a:rPr lang="en-US" dirty="0"/>
              <a:t>Demonstrating 5G at winter Olympics</a:t>
            </a:r>
          </a:p>
          <a:p>
            <a:r>
              <a:rPr lang="en-US" dirty="0"/>
              <a:t>U.S. government invested $400 Million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1AE4E6-7B60-46FE-98F9-642A99A4E4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36" y="2631268"/>
            <a:ext cx="5903934" cy="3757608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8F8D42D-A723-4EE4-8320-3CFEC8A892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050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985"/>
    </mc:Choice>
    <mc:Fallback>
      <p:transition spd="slow" advTm="105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B461F2-4081-4510-BB0B-C285370BD8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  <a:ln>
            <a:noFill/>
          </a:ln>
        </p:spPr>
        <p:txBody>
          <a:bodyPr>
            <a:normAutofit fontScale="70000" lnSpcReduction="20000"/>
          </a:bodyPr>
          <a:lstStyle/>
          <a:p>
            <a:r>
              <a:rPr lang="en-US" dirty="0"/>
              <a:t>5G is more than a faster network</a:t>
            </a:r>
          </a:p>
          <a:p>
            <a:r>
              <a:rPr lang="en-US" dirty="0"/>
              <a:t>Previous mobile generations led to where we are now</a:t>
            </a:r>
          </a:p>
          <a:p>
            <a:r>
              <a:rPr lang="en-US" dirty="0"/>
              <a:t>5G millimeter waves will operate at a higher frequency </a:t>
            </a:r>
          </a:p>
          <a:p>
            <a:pPr lvl="1"/>
            <a:r>
              <a:rPr lang="en-US" dirty="0"/>
              <a:t>30 GHz-300 GHz</a:t>
            </a:r>
          </a:p>
          <a:p>
            <a:r>
              <a:rPr lang="en-US" dirty="0"/>
              <a:t>Small Cells</a:t>
            </a:r>
          </a:p>
          <a:p>
            <a:r>
              <a:rPr lang="en-US" dirty="0" err="1"/>
              <a:t>Masisve</a:t>
            </a:r>
            <a:r>
              <a:rPr lang="en-US" dirty="0"/>
              <a:t> MIMO</a:t>
            </a:r>
          </a:p>
          <a:p>
            <a:r>
              <a:rPr lang="en-US" dirty="0"/>
              <a:t>New possibilities</a:t>
            </a:r>
          </a:p>
          <a:p>
            <a:r>
              <a:rPr lang="en-US" dirty="0"/>
              <a:t>Higher security is required </a:t>
            </a:r>
          </a:p>
          <a:p>
            <a:r>
              <a:rPr lang="en-US" dirty="0"/>
              <a:t>Many companies involved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5B902D-6D31-4B05-BAE0-F8C7058B8B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3591" y="1661785"/>
            <a:ext cx="4923773" cy="4923773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C3953A6-5B2F-46CC-A02A-760809FDC6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71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428"/>
    </mc:Choice>
    <mc:Fallback>
      <p:transition spd="slow" advTm="107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FE258B-64CB-46E6-ABD2-81B5CB2989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Reference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</p:spPr>
        <p:txBody>
          <a:bodyPr>
            <a:normAutofit fontScale="70000" lnSpcReduction="20000"/>
          </a:bodyPr>
          <a:lstStyle/>
          <a:p>
            <a:r>
              <a:rPr lang="en-US" dirty="0"/>
              <a:t>5G Powered by Intel® Technology. (</a:t>
            </a:r>
            <a:r>
              <a:rPr lang="en-US" dirty="0" err="1"/>
              <a:t>n.d.</a:t>
            </a:r>
            <a:r>
              <a:rPr lang="en-US" dirty="0"/>
              <a:t>). Retrieved January 28, 2018, from https://www.intel.com/content/www/us/en/wireless-network/5g-technology-overview.html</a:t>
            </a:r>
          </a:p>
          <a:p>
            <a:r>
              <a:rPr lang="en-US" dirty="0"/>
              <a:t>Fact Sheet: Administration Announces an Advanced Wireless Research Initiative, Building on President's Legacy of Forward-Leaning Broadband Policy. (2016, July 15). Retrieved January 28, 2018, from https://obamawhitehouse.archives.gov/the-press-office/2016/07/15/fact-sheet-administration-announces-advanced-wireless-research</a:t>
            </a:r>
          </a:p>
          <a:p>
            <a:r>
              <a:rPr lang="en-US" dirty="0"/>
              <a:t>Johnson, J. (2018, January 19). This week in 5G: small cells everywhere! Retrieved January 28, 2018, from https://www.ctia.org/industry-data/blog-details/blog-posts/this-week-in-5g-small-cells-everywhere!</a:t>
            </a:r>
          </a:p>
          <a:p>
            <a:r>
              <a:rPr lang="en-US" dirty="0" err="1"/>
              <a:t>Kwadwo</a:t>
            </a:r>
            <a:r>
              <a:rPr lang="en-US" dirty="0"/>
              <a:t> Agyapong, P., </a:t>
            </a:r>
            <a:r>
              <a:rPr lang="en-US" dirty="0" err="1"/>
              <a:t>Iwamura</a:t>
            </a:r>
            <a:r>
              <a:rPr lang="en-US" dirty="0"/>
              <a:t>, M., </a:t>
            </a:r>
            <a:r>
              <a:rPr lang="en-US" dirty="0" err="1"/>
              <a:t>Staehle</a:t>
            </a:r>
            <a:r>
              <a:rPr lang="en-US" dirty="0"/>
              <a:t>, D., </a:t>
            </a:r>
            <a:r>
              <a:rPr lang="en-US" dirty="0" err="1"/>
              <a:t>Kiess</a:t>
            </a:r>
            <a:r>
              <a:rPr lang="en-US" dirty="0"/>
              <a:t>, W., &amp; </a:t>
            </a:r>
            <a:r>
              <a:rPr lang="en-US" dirty="0" err="1"/>
              <a:t>Benjebbour</a:t>
            </a:r>
            <a:r>
              <a:rPr lang="en-US" dirty="0"/>
              <a:t>, A. (2014, November 21 ). Design considerations for a 5G network architecture. </a:t>
            </a:r>
            <a:r>
              <a:rPr lang="en-US" i="1" dirty="0"/>
              <a:t>IEEE Communications Magazine</a:t>
            </a:r>
            <a:r>
              <a:rPr lang="en-US" dirty="0"/>
              <a:t>, </a:t>
            </a:r>
            <a:r>
              <a:rPr lang="en-US" i="1" dirty="0"/>
              <a:t>52</a:t>
            </a:r>
            <a:r>
              <a:rPr lang="en-US" dirty="0"/>
              <a:t>(11), 65-75. doi:10.1109/MCOM.2014.6957145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F6267DF-63F8-48E8-9265-4FF7607A69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441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2"/>
    </mc:Choice>
    <mc:Fallback>
      <p:transition spd="slow" advTm="9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867172-9D51-4739-8FEB-163A19120C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Reference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  <a:ln>
            <a:noFill/>
          </a:ln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Larrson</a:t>
            </a:r>
            <a:r>
              <a:rPr lang="en-US" dirty="0"/>
              <a:t>, E. G., </a:t>
            </a:r>
            <a:r>
              <a:rPr lang="en-US" dirty="0" err="1"/>
              <a:t>Edfors</a:t>
            </a:r>
            <a:r>
              <a:rPr lang="en-US" dirty="0"/>
              <a:t>, O., </a:t>
            </a:r>
            <a:r>
              <a:rPr lang="en-US" dirty="0" err="1"/>
              <a:t>Tufvesson</a:t>
            </a:r>
            <a:r>
              <a:rPr lang="en-US" dirty="0"/>
              <a:t>, F., &amp; Marzetta, T. L. (2014, February). Massive MIMO for Next Generation Wireless Systems. </a:t>
            </a:r>
            <a:r>
              <a:rPr lang="en-US" i="1" dirty="0"/>
              <a:t>IEEE Communications Magazine</a:t>
            </a:r>
            <a:r>
              <a:rPr lang="en-US" dirty="0"/>
              <a:t>, </a:t>
            </a:r>
            <a:r>
              <a:rPr lang="en-US" i="1" dirty="0"/>
              <a:t>52</a:t>
            </a:r>
            <a:r>
              <a:rPr lang="en-US" dirty="0"/>
              <a:t>(2), 186-195. doi:10.1109/ACCESS.2014.6736761</a:t>
            </a:r>
          </a:p>
          <a:p>
            <a:r>
              <a:rPr lang="en-US" dirty="0"/>
              <a:t>Legere, J. (2017, May 02). T-Mobile Announces Plans for Real Nationwide Mobile 5G. Retrieved January 28, 2018, from https://newsroom.t-mobile.com/news-and-blogs/nationwide-5g.htm</a:t>
            </a:r>
          </a:p>
          <a:p>
            <a:r>
              <a:rPr lang="en-US" dirty="0" err="1"/>
              <a:t>Mezzavilla</a:t>
            </a:r>
            <a:r>
              <a:rPr lang="en-US" dirty="0"/>
              <a:t>, M. (2017, February 01). Retrieved January 28, 2018, from https://www.youtube.com/watch?v=TxbmIn1eMOQ</a:t>
            </a:r>
          </a:p>
          <a:p>
            <a:r>
              <a:rPr lang="en-US" dirty="0"/>
              <a:t>Newsroom. (2018, January 04). Retrieved January 28, 2018, from http://about.att.com/story/att_to_launch_mobile_5g_in_2018.html 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BA04083-BF29-4A8E-92C4-89081EA606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085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82"/>
    </mc:Choice>
    <mc:Fallback>
      <p:transition spd="slow" advTm="2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DE0655-737A-4AF1-ACCE-4609988CA9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Reference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  <a:ln>
            <a:noFill/>
          </a:ln>
        </p:spPr>
        <p:txBody>
          <a:bodyPr>
            <a:normAutofit fontScale="62500" lnSpcReduction="20000"/>
          </a:bodyPr>
          <a:lstStyle/>
          <a:p>
            <a:r>
              <a:rPr lang="en-US" dirty="0" err="1"/>
              <a:t>Nordrum</a:t>
            </a:r>
            <a:r>
              <a:rPr lang="en-US" dirty="0"/>
              <a:t>, A., Clark, K., &amp; IEEE Spectrum Staff. (2017, January 27). Everything You Need to Know About 5G. Retrieved January 28, 2018, from https://spectrum.ieee.org/video/telecom/wireless/everything-you-need-to-know-about-5g</a:t>
            </a:r>
          </a:p>
          <a:p>
            <a:r>
              <a:rPr lang="en-US" dirty="0" err="1"/>
              <a:t>Nordrum</a:t>
            </a:r>
            <a:r>
              <a:rPr lang="en-US" dirty="0"/>
              <a:t>, A., Clark, K., &amp; IEEE Spectrum Staff. (2017, August 19). 5G Bytes: Small Cells Explained. Retrieved January 28, 2018, from https://spectrum.ieee.org/video/telecom/wireless/5g-bytes-small-cells-explained</a:t>
            </a:r>
          </a:p>
          <a:p>
            <a:r>
              <a:rPr lang="en-US" dirty="0" err="1"/>
              <a:t>Nordrum</a:t>
            </a:r>
            <a:r>
              <a:rPr lang="en-US" dirty="0"/>
              <a:t>, A., Clark, K., &amp; IEEE Spectrum Staff. (2017, May 06). 5G Bytes: Millimeter Waves Explained. Retrieved January 28, 2018, from https://spectrum.ieee.org/video/telecom/wireless/5g-bytes-millimeter-waves-explained</a:t>
            </a:r>
          </a:p>
          <a:p>
            <a:r>
              <a:rPr lang="en-US" dirty="0"/>
              <a:t>Rappaport, T. S., Dr., Sun, S., </a:t>
            </a:r>
            <a:r>
              <a:rPr lang="en-US" dirty="0" err="1"/>
              <a:t>Mayzus</a:t>
            </a:r>
            <a:r>
              <a:rPr lang="en-US" dirty="0"/>
              <a:t>, R., Zhao, H., Azar, Y., Wang, K., . . . Gutierrez, F. (2013, May 10). Millimeter Wave Mobile Communications for 5G Cellular: It Will Work! </a:t>
            </a:r>
            <a:r>
              <a:rPr lang="en-US" i="1" dirty="0"/>
              <a:t>IEEE Access</a:t>
            </a:r>
            <a:r>
              <a:rPr lang="en-US" dirty="0"/>
              <a:t>, </a:t>
            </a:r>
            <a:r>
              <a:rPr lang="en-US" i="1" dirty="0"/>
              <a:t>1</a:t>
            </a:r>
            <a:r>
              <a:rPr lang="en-US" dirty="0"/>
              <a:t>, 335-349. doi:10.1109/ACCESS.2013.226013</a:t>
            </a:r>
          </a:p>
          <a:p>
            <a:r>
              <a:rPr lang="en-US" dirty="0"/>
              <a:t>Young, R. (2017, November 30). The Future of Wireless Has Arrived. Retrieved January 28, 2018, from http://www.verizon.com/about/news/future-wireless-has-arrived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A6E2681-BCDD-40B9-B302-6CF130CDFA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17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3"/>
    </mc:Choice>
    <mc:Fallback>
      <p:transition spd="slow" advTm="5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A14893-A03C-4698-B5BB-F988AD04CB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What is 5G?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</p:spPr>
        <p:txBody>
          <a:bodyPr/>
          <a:lstStyle/>
          <a:p>
            <a:r>
              <a:rPr lang="en-US" dirty="0"/>
              <a:t>5G is more than just a fast network</a:t>
            </a:r>
          </a:p>
          <a:p>
            <a:endParaRPr lang="en-US" dirty="0"/>
          </a:p>
          <a:p>
            <a:r>
              <a:rPr lang="en-US" dirty="0"/>
              <a:t>5G is expected to be 100x faster than 4G LTE</a:t>
            </a:r>
          </a:p>
          <a:p>
            <a:endParaRPr lang="en-US" dirty="0"/>
          </a:p>
          <a:p>
            <a:r>
              <a:rPr lang="en-US" dirty="0"/>
              <a:t>Max speed is expected to reach 20Gbps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2F15E3-4C17-4E7F-B029-F5A66004EB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9393" y="2446169"/>
            <a:ext cx="2838516" cy="3129757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4E09C98-B106-4C7F-AE90-9F184A172A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093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306"/>
    </mc:Choice>
    <mc:Fallback>
      <p:transition spd="slow" advTm="63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38CFAF-46E4-4E40-8668-96ECD8D327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History of Mobile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</p:spPr>
        <p:txBody>
          <a:bodyPr>
            <a:normAutofit fontScale="70000" lnSpcReduction="20000"/>
          </a:bodyPr>
          <a:lstStyle/>
          <a:p>
            <a:r>
              <a:rPr lang="en-US" dirty="0"/>
              <a:t>1G: Introduced a whole new way to make phone calls</a:t>
            </a:r>
          </a:p>
          <a:p>
            <a:pPr lvl="1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phone was $4,000</a:t>
            </a:r>
          </a:p>
          <a:p>
            <a:pPr lvl="1"/>
            <a:endParaRPr lang="en-US" dirty="0"/>
          </a:p>
          <a:p>
            <a:r>
              <a:rPr lang="en-US" dirty="0"/>
              <a:t>2G: Allowed text messaging</a:t>
            </a:r>
          </a:p>
          <a:p>
            <a:endParaRPr lang="en-US" dirty="0"/>
          </a:p>
          <a:p>
            <a:r>
              <a:rPr lang="en-US" dirty="0"/>
              <a:t>3G: First time phones could access the internet</a:t>
            </a:r>
          </a:p>
          <a:p>
            <a:endParaRPr lang="en-US" dirty="0"/>
          </a:p>
          <a:p>
            <a:r>
              <a:rPr lang="en-US" dirty="0"/>
              <a:t>4G: Higher speeds allowed video streaming</a:t>
            </a:r>
          </a:p>
          <a:p>
            <a:pPr lvl="1"/>
            <a:r>
              <a:rPr lang="en-US" dirty="0"/>
              <a:t>Struggles with High Definition</a:t>
            </a:r>
          </a:p>
          <a:p>
            <a:pPr lvl="1"/>
            <a:r>
              <a:rPr lang="en-US" dirty="0"/>
              <a:t>Higher demand with IoT (Internet of Things)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45B2B2-6E60-4258-94AE-CA65267219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2105975"/>
            <a:ext cx="2919413" cy="3828738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30DAF10B-2F71-4357-90AA-945708E4A2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79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377"/>
    </mc:Choice>
    <mc:Fallback>
      <p:transition spd="slow" advTm="157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BB6A1B-547C-401A-8181-1FDDDF505E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>
                <a:alpha val="95000"/>
              </a:schemeClr>
            </a:solidFill>
          </a:ln>
        </p:spPr>
        <p:txBody>
          <a:bodyPr/>
          <a:lstStyle/>
          <a:p>
            <a:r>
              <a:rPr lang="en-US" dirty="0"/>
              <a:t>Technology Involved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</p:spPr>
        <p:txBody>
          <a:bodyPr/>
          <a:lstStyle/>
          <a:p>
            <a:r>
              <a:rPr lang="en-US" dirty="0"/>
              <a:t>Whole new Infrastructure is required</a:t>
            </a:r>
          </a:p>
          <a:p>
            <a:pPr lvl="1"/>
            <a:r>
              <a:rPr lang="en-US" dirty="0"/>
              <a:t>Support IoT and high definition requirements</a:t>
            </a:r>
          </a:p>
          <a:p>
            <a:pPr lvl="1"/>
            <a:endParaRPr lang="en-US" dirty="0"/>
          </a:p>
          <a:p>
            <a:r>
              <a:rPr lang="en-US" dirty="0"/>
              <a:t>Massive MIMO</a:t>
            </a:r>
          </a:p>
          <a:p>
            <a:endParaRPr lang="en-US" dirty="0"/>
          </a:p>
          <a:p>
            <a:r>
              <a:rPr lang="en-US" dirty="0"/>
              <a:t>Millimeter Waves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1D1EC8-DB08-4EEC-ABF4-2B992F2B96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0983" y="0"/>
            <a:ext cx="4772025" cy="68580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B334E8B-1B0E-4C58-B47D-7A8E4FEA42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393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456"/>
    </mc:Choice>
    <mc:Fallback>
      <p:transition spd="slow" advTm="70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ECA44E-CCF7-4098-AB31-2BA8548666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Millimeter Waves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</p:spPr>
        <p:txBody>
          <a:bodyPr/>
          <a:lstStyle/>
          <a:p>
            <a:r>
              <a:rPr lang="en-US" dirty="0"/>
              <a:t>Current mobile signals operate between 700 MHz – 2.6 GHz</a:t>
            </a:r>
          </a:p>
          <a:p>
            <a:endParaRPr lang="en-US" dirty="0"/>
          </a:p>
          <a:p>
            <a:r>
              <a:rPr lang="en-US" dirty="0"/>
              <a:t>Other wireless signals operate anywhere below 6 GHz</a:t>
            </a:r>
          </a:p>
          <a:p>
            <a:endParaRPr lang="en-US" dirty="0"/>
          </a:p>
          <a:p>
            <a:r>
              <a:rPr lang="en-US" dirty="0"/>
              <a:t>Operate at a frequency between 30 GHz – 300 GHz</a:t>
            </a:r>
          </a:p>
          <a:p>
            <a:pPr lvl="1"/>
            <a:r>
              <a:rPr lang="en-US" dirty="0"/>
              <a:t>Less distance and more interference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FBEB58-7A8C-487B-8BFF-491D5EFE52E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193" y="2941729"/>
            <a:ext cx="2454569" cy="2661581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9E6D629E-3530-4314-B328-B4573DF5DD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98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460"/>
    </mc:Choice>
    <mc:Fallback>
      <p:transition spd="slow" advTm="73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C4A1400-8C0B-4B86-96CC-73AF59946D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Small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</p:spPr>
        <p:txBody>
          <a:bodyPr>
            <a:normAutofit fontScale="92500" lnSpcReduction="20000"/>
          </a:bodyPr>
          <a:lstStyle/>
          <a:p>
            <a:r>
              <a:rPr lang="en-US" dirty="0"/>
              <a:t>Utilized for stronger signals in crowded cities</a:t>
            </a:r>
          </a:p>
          <a:p>
            <a:endParaRPr lang="en-US" dirty="0"/>
          </a:p>
          <a:p>
            <a:r>
              <a:rPr lang="en-US" dirty="0"/>
              <a:t>Act as a hot spot</a:t>
            </a:r>
          </a:p>
          <a:p>
            <a:endParaRPr lang="en-US" dirty="0"/>
          </a:p>
          <a:p>
            <a:r>
              <a:rPr lang="en-US" dirty="0"/>
              <a:t>Placed every 250 meters</a:t>
            </a:r>
          </a:p>
          <a:p>
            <a:pPr lvl="1"/>
            <a:r>
              <a:rPr lang="en-US" dirty="0"/>
              <a:t>Thousands of small cells per city</a:t>
            </a:r>
          </a:p>
          <a:p>
            <a:pPr lvl="1"/>
            <a:endParaRPr lang="en-US" dirty="0"/>
          </a:p>
          <a:p>
            <a:r>
              <a:rPr lang="en-US" dirty="0"/>
              <a:t>Cities are already installing small cells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9038A3-CF29-4098-BF65-910FAE417C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01" y="2933701"/>
            <a:ext cx="4572000" cy="285750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E2296607-9593-4E9E-94EB-3160888D1F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149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694"/>
    </mc:Choice>
    <mc:Fallback>
      <p:transition spd="slow" advTm="86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B97232-DFF5-4A62-B119-40A34B12D4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Massive MIMO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  <a:ln>
            <a:noFill/>
          </a:ln>
        </p:spPr>
        <p:txBody>
          <a:bodyPr>
            <a:normAutofit fontScale="70000" lnSpcReduction="20000"/>
          </a:bodyPr>
          <a:lstStyle/>
          <a:p>
            <a:r>
              <a:rPr lang="en-US" dirty="0"/>
              <a:t>AKA Very Large MIMO, Hyper MIMO, Full-Dimension MIMO, and ARGOS</a:t>
            </a:r>
          </a:p>
          <a:p>
            <a:endParaRPr lang="en-US" dirty="0"/>
          </a:p>
          <a:p>
            <a:r>
              <a:rPr lang="en-US" dirty="0"/>
              <a:t>Towers will consist of 100 small antennas</a:t>
            </a:r>
          </a:p>
          <a:p>
            <a:endParaRPr lang="en-US" dirty="0"/>
          </a:p>
          <a:p>
            <a:r>
              <a:rPr lang="en-US" dirty="0"/>
              <a:t>Does not require large cell tower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Experimented by Verizon and Sprint</a:t>
            </a:r>
          </a:p>
          <a:p>
            <a:endParaRPr lang="en-US" dirty="0"/>
          </a:p>
          <a:p>
            <a:r>
              <a:rPr lang="en-US" dirty="0"/>
              <a:t>Beamforming to reduce wave interference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6DB081-E085-45F8-A940-13613D07BC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8549" y="2739085"/>
            <a:ext cx="4315215" cy="305211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A392852-F011-4C2E-97EC-51551E2A3A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910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255"/>
    </mc:Choice>
    <mc:Fallback>
      <p:transition spd="slow" advTm="110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313F70-DE85-4A52-8A88-DE47096757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5G Possibilities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</p:spPr>
        <p:txBody>
          <a:bodyPr/>
          <a:lstStyle/>
          <a:p>
            <a:r>
              <a:rPr lang="en-US" dirty="0"/>
              <a:t>IoT </a:t>
            </a:r>
          </a:p>
          <a:p>
            <a:pPr lvl="1"/>
            <a:r>
              <a:rPr lang="en-US" dirty="0"/>
              <a:t>Smartwatches, </a:t>
            </a:r>
            <a:r>
              <a:rPr lang="en-US" dirty="0" err="1"/>
              <a:t>smartglasses</a:t>
            </a:r>
            <a:r>
              <a:rPr lang="en-US" dirty="0"/>
              <a:t>, autonomous cars, robots, </a:t>
            </a:r>
            <a:r>
              <a:rPr lang="en-US" dirty="0" err="1"/>
              <a:t>etc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Autonomous Vehicles</a:t>
            </a:r>
          </a:p>
          <a:p>
            <a:endParaRPr lang="en-US" dirty="0"/>
          </a:p>
          <a:p>
            <a:r>
              <a:rPr lang="en-US" dirty="0"/>
              <a:t>Healthcare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9B0B6B-EC02-473B-9509-4D03253A6A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321" y="2249487"/>
            <a:ext cx="3099693" cy="383467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E7324D5C-9705-43CD-9092-C6078AA683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93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724"/>
    </mc:Choice>
    <mc:Fallback>
      <p:transition spd="slow" advTm="185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35C221-3EDD-426F-8F49-C6F46D3A3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522" y="967599"/>
            <a:ext cx="7471377" cy="5268878"/>
          </a:xfrm>
          <a:prstGeom prst="rect">
            <a:avLst/>
          </a:prstGeom>
          <a:effectLst>
            <a:softEdge rad="4191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BD2AE2-0A77-4589-9FAB-3CE10547A08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50000"/>
            </a:schemeClr>
          </a:solidFill>
          <a:ln w="63500">
            <a:solidFill>
              <a:schemeClr val="tx1"/>
            </a:solidFill>
          </a:ln>
        </p:spPr>
        <p:txBody>
          <a:bodyPr/>
          <a:lstStyle/>
          <a:p>
            <a:r>
              <a:rPr lang="en-US" dirty="0"/>
              <a:t>Mobile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38EF7-6B90-47A5-9118-8A28BD3DB07E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bg1">
              <a:alpha val="50000"/>
            </a:schemeClr>
          </a:solidFill>
        </p:spPr>
        <p:txBody>
          <a:bodyPr>
            <a:normAutofit fontScale="92500" lnSpcReduction="10000"/>
          </a:bodyPr>
          <a:lstStyle/>
          <a:p>
            <a:r>
              <a:rPr lang="en-US" dirty="0"/>
              <a:t>Higher security demand</a:t>
            </a:r>
          </a:p>
          <a:p>
            <a:r>
              <a:rPr lang="en-US" dirty="0"/>
              <a:t>Current Security:</a:t>
            </a:r>
          </a:p>
          <a:p>
            <a:pPr lvl="1"/>
            <a:r>
              <a:rPr lang="en-US" dirty="0"/>
              <a:t>Voice encryption</a:t>
            </a:r>
          </a:p>
          <a:p>
            <a:pPr lvl="1"/>
            <a:r>
              <a:rPr lang="en-US" dirty="0"/>
              <a:t>Sim cards</a:t>
            </a:r>
          </a:p>
          <a:p>
            <a:pPr lvl="1"/>
            <a:r>
              <a:rPr lang="en-US" dirty="0"/>
              <a:t>Data encryption</a:t>
            </a:r>
          </a:p>
          <a:p>
            <a:r>
              <a:rPr lang="en-US" dirty="0"/>
              <a:t>New security demands</a:t>
            </a:r>
          </a:p>
          <a:p>
            <a:pPr lvl="1"/>
            <a:r>
              <a:rPr lang="en-US" dirty="0"/>
              <a:t>Spliced network</a:t>
            </a:r>
          </a:p>
          <a:p>
            <a:pPr lvl="1"/>
            <a:r>
              <a:rPr lang="en-US" dirty="0"/>
              <a:t>New trust models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6B1FB7-8C3B-4BD1-AB87-5395327487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9618" y="2446169"/>
            <a:ext cx="3137793" cy="3137793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A213B02-EDE5-43F8-AE12-FF3A826D19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36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785"/>
    </mc:Choice>
    <mc:Fallback>
      <p:transition spd="slow" advTm="767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121</TotalTime>
  <Words>944</Words>
  <Application>Microsoft Office PowerPoint</Application>
  <PresentationFormat>Widescreen</PresentationFormat>
  <Paragraphs>108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Tw Cen MT</vt:lpstr>
      <vt:lpstr>Circuit</vt:lpstr>
      <vt:lpstr>5G Network: Future of Telecommunication</vt:lpstr>
      <vt:lpstr>What is 5G?</vt:lpstr>
      <vt:lpstr>History of Mobile Networks</vt:lpstr>
      <vt:lpstr>Technology Involved</vt:lpstr>
      <vt:lpstr>Millimeter Waves</vt:lpstr>
      <vt:lpstr>Small Cells</vt:lpstr>
      <vt:lpstr>Massive MIMO</vt:lpstr>
      <vt:lpstr>5G Possibilities</vt:lpstr>
      <vt:lpstr>Mobile Security</vt:lpstr>
      <vt:lpstr>Companies Involved</vt:lpstr>
      <vt:lpstr>Conclusion</vt:lpstr>
      <vt:lpstr>Reference List</vt:lpstr>
      <vt:lpstr>Reference List</vt:lpstr>
      <vt:lpstr>Reference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5G Network: Future of Telecommunication</dc:title>
  <dc:creator>Reuby Tuesday</dc:creator>
  <cp:lastModifiedBy>Reuby Tuesday</cp:lastModifiedBy>
  <cp:revision>10</cp:revision>
  <dcterms:created xsi:type="dcterms:W3CDTF">2018-01-28T20:52:17Z</dcterms:created>
  <dcterms:modified xsi:type="dcterms:W3CDTF">2018-01-28T22:53:24Z</dcterms:modified>
</cp:coreProperties>
</file>

<file path=docProps/thumbnail.jpeg>
</file>